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1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image" Target="../media/image-5-23.png"/><Relationship Id="rId24" Type="http://schemas.openxmlformats.org/officeDocument/2006/relationships/image" Target="../media/image-5-24.png"/><Relationship Id="rId25" Type="http://schemas.openxmlformats.org/officeDocument/2006/relationships/image" Target="../media/image-5-25.png"/><Relationship Id="rId26" Type="http://schemas.openxmlformats.org/officeDocument/2006/relationships/image" Target="../media/image-5-26.png"/><Relationship Id="rId27" Type="http://schemas.openxmlformats.org/officeDocument/2006/relationships/image" Target="../media/image-5-27.png"/><Relationship Id="rId28" Type="http://schemas.openxmlformats.org/officeDocument/2006/relationships/image" Target="../media/image-5-28.png"/><Relationship Id="rId29" Type="http://schemas.openxmlformats.org/officeDocument/2006/relationships/image" Target="../media/image-5-29.png"/><Relationship Id="rId30" Type="http://schemas.openxmlformats.org/officeDocument/2006/relationships/image" Target="../media/image-5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522985" y="1535906"/>
            <a:ext cx="209803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AI勉強会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3160356" y="2450306"/>
            <a:ext cx="28232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画像生成AIツールの比較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4071631" y="3407569"/>
            <a:ext cx="100071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2025年7月31日</a:t>
            </a:r>
            <a:endParaRPr lang="en-US" sz="10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470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まとめ・参考資料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71525"/>
            <a:ext cx="4286250" cy="22145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917972"/>
            <a:ext cx="157163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0069" y="878681"/>
            <a:ext cx="189836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画像生成AIの主なポイント</a:t>
            </a:r>
            <a:endParaRPr lang="en-US" sz="123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9" y="1243013"/>
            <a:ext cx="5715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50056" y="1221581"/>
            <a:ext cx="3943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テキストや画像からAIが新たな画像を生成する技術で、低コスト・短時間で高品質な画像作成が可能</a:t>
            </a:r>
            <a:endParaRPr lang="en-US" sz="837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" y="1657350"/>
            <a:ext cx="5715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50056" y="1635919"/>
            <a:ext cx="3943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広告・マーケティング、デザイン、教育など幅広い分野で活用され、業務効率化やアイデア創出に貢献</a:t>
            </a:r>
            <a:endParaRPr lang="en-US" sz="837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2071688"/>
            <a:ext cx="57150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50056" y="2050256"/>
            <a:ext cx="3943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画像生成特化型と汎用型の2種類があり、用途に応じて適切なツールを選択することが重要</a:t>
            </a:r>
            <a:endParaRPr lang="en-US" sz="837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2486025"/>
            <a:ext cx="57150" cy="1143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50056" y="2464594"/>
            <a:ext cx="3943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効果的なプロンプト作成と日本語対応状況の理解が、より良い画像生成の鍵となる</a:t>
            </a:r>
            <a:endParaRPr lang="en-US" sz="837" dirty="0"/>
          </a:p>
        </p:txBody>
      </p:sp>
      <p:sp>
        <p:nvSpPr>
          <p:cNvPr id="15" name="Text 7"/>
          <p:cNvSpPr/>
          <p:nvPr/>
        </p:nvSpPr>
        <p:spPr>
          <a:xfrm>
            <a:off x="214313" y="3128963"/>
            <a:ext cx="42862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目的別ツール選択ガイド</a:t>
            </a:r>
            <a:endParaRPr lang="en-US" sz="1046" dirty="0"/>
          </a:p>
        </p:txBody>
      </p:sp>
      <p:sp>
        <p:nvSpPr>
          <p:cNvPr id="16" name="Shape 8"/>
          <p:cNvSpPr/>
          <p:nvPr/>
        </p:nvSpPr>
        <p:spPr>
          <a:xfrm>
            <a:off x="214313" y="3414713"/>
            <a:ext cx="4286250" cy="13573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9"/>
          <p:cNvSpPr/>
          <p:nvPr/>
        </p:nvSpPr>
        <p:spPr>
          <a:xfrm>
            <a:off x="321469" y="3529013"/>
            <a:ext cx="1028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高品質な芸術的表現</a:t>
            </a:r>
            <a:endParaRPr lang="en-US" sz="837" dirty="0"/>
          </a:p>
        </p:txBody>
      </p:sp>
      <p:sp>
        <p:nvSpPr>
          <p:cNvPr id="18" name="Text 10"/>
          <p:cNvSpPr/>
          <p:nvPr/>
        </p:nvSpPr>
        <p:spPr>
          <a:xfrm>
            <a:off x="1350169" y="3529013"/>
            <a:ext cx="7253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：Midjourney</a:t>
            </a:r>
            <a:endParaRPr lang="en-US" sz="837" dirty="0"/>
          </a:p>
        </p:txBody>
      </p:sp>
      <p:sp>
        <p:nvSpPr>
          <p:cNvPr id="19" name="Text 11"/>
          <p:cNvSpPr/>
          <p:nvPr/>
        </p:nvSpPr>
        <p:spPr>
          <a:xfrm>
            <a:off x="321469" y="3757613"/>
            <a:ext cx="12538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カスタマイズ性と自由度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1575364" y="3757613"/>
            <a:ext cx="9626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：Stable Diffusion</a:t>
            </a:r>
            <a:endParaRPr lang="en-US" sz="837" dirty="0"/>
          </a:p>
        </p:txBody>
      </p:sp>
      <p:sp>
        <p:nvSpPr>
          <p:cNvPr id="21" name="Text 13"/>
          <p:cNvSpPr/>
          <p:nvPr/>
        </p:nvSpPr>
        <p:spPr>
          <a:xfrm>
            <a:off x="321469" y="3986213"/>
            <a:ext cx="914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商用利用の安全性</a:t>
            </a:r>
            <a:endParaRPr lang="en-US" sz="837" dirty="0"/>
          </a:p>
        </p:txBody>
      </p:sp>
      <p:sp>
        <p:nvSpPr>
          <p:cNvPr id="22" name="Text 14"/>
          <p:cNvSpPr/>
          <p:nvPr/>
        </p:nvSpPr>
        <p:spPr>
          <a:xfrm>
            <a:off x="1235869" y="3986213"/>
            <a:ext cx="8165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：Adobe Firefly</a:t>
            </a:r>
            <a:endParaRPr lang="en-US" sz="837" dirty="0"/>
          </a:p>
        </p:txBody>
      </p:sp>
      <p:sp>
        <p:nvSpPr>
          <p:cNvPr id="23" name="Text 15"/>
          <p:cNvSpPr/>
          <p:nvPr/>
        </p:nvSpPr>
        <p:spPr>
          <a:xfrm>
            <a:off x="321469" y="4214813"/>
            <a:ext cx="12538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日本語テキスト含む画像</a:t>
            </a:r>
            <a:endParaRPr lang="en-US" sz="837" dirty="0"/>
          </a:p>
        </p:txBody>
      </p:sp>
      <p:sp>
        <p:nvSpPr>
          <p:cNvPr id="24" name="Text 16"/>
          <p:cNvSpPr/>
          <p:nvPr/>
        </p:nvSpPr>
        <p:spPr>
          <a:xfrm>
            <a:off x="1575364" y="4214813"/>
            <a:ext cx="10511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：ChatGPT (DALL-E)</a:t>
            </a:r>
            <a:endParaRPr lang="en-US" sz="837" dirty="0"/>
          </a:p>
        </p:txBody>
      </p:sp>
      <p:sp>
        <p:nvSpPr>
          <p:cNvPr id="25" name="Text 17"/>
          <p:cNvSpPr/>
          <p:nvPr/>
        </p:nvSpPr>
        <p:spPr>
          <a:xfrm>
            <a:off x="321469" y="4443413"/>
            <a:ext cx="1143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初心者向け使いやすさ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1464469" y="4443413"/>
            <a:ext cx="10784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：Copilot (Designer)</a:t>
            </a:r>
            <a:endParaRPr lang="en-US" sz="837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0625" y="771525"/>
            <a:ext cx="3571875" cy="1875234"/>
          </a:xfrm>
          <a:prstGeom prst="rect">
            <a:avLst/>
          </a:prstGeom>
        </p:spPr>
      </p:pic>
      <p:sp>
        <p:nvSpPr>
          <p:cNvPr id="28" name="Shape 19"/>
          <p:cNvSpPr/>
          <p:nvPr/>
        </p:nvSpPr>
        <p:spPr>
          <a:xfrm>
            <a:off x="4643438" y="2646759"/>
            <a:ext cx="4286250" cy="2386013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0594" y="2793206"/>
            <a:ext cx="137517" cy="157163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4959548" y="2753916"/>
            <a:ext cx="62867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参考資料</a:t>
            </a:r>
            <a:endParaRPr lang="en-US" sz="1238" dirty="0"/>
          </a:p>
        </p:txBody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594" y="3118247"/>
            <a:ext cx="142875" cy="11430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964906" y="3103959"/>
            <a:ext cx="31197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ASPIC「画像生成AIの比較9選。特徴やコスト、選び方は？」</a:t>
            </a:r>
            <a:endParaRPr lang="en-US" sz="837" dirty="0"/>
          </a:p>
        </p:txBody>
      </p:sp>
      <p:sp>
        <p:nvSpPr>
          <p:cNvPr id="33" name="Text 22"/>
          <p:cNvSpPr/>
          <p:nvPr/>
        </p:nvSpPr>
        <p:spPr>
          <a:xfrm>
            <a:off x="4964906" y="3275409"/>
            <a:ext cx="2452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https://www.aspicjapan.org/asu/article/67811</a:t>
            </a:r>
            <a:endParaRPr lang="en-US" sz="837" dirty="0"/>
          </a:p>
        </p:txBody>
      </p:sp>
      <p:pic>
        <p:nvPicPr>
          <p:cNvPr id="3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0594" y="3532584"/>
            <a:ext cx="142875" cy="114300"/>
          </a:xfrm>
          <a:prstGeom prst="rect">
            <a:avLst/>
          </a:prstGeom>
        </p:spPr>
      </p:pic>
      <p:sp>
        <p:nvSpPr>
          <p:cNvPr id="35" name="Text 23"/>
          <p:cNvSpPr/>
          <p:nvPr/>
        </p:nvSpPr>
        <p:spPr>
          <a:xfrm>
            <a:off x="4964906" y="3518297"/>
            <a:ext cx="36965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Transcope「画像生成AIツールのおすすめ7選とプロンプト結果を徹底比</a:t>
            </a:r>
            <a:endParaRPr lang="en-US" sz="837" dirty="0"/>
          </a:p>
        </p:txBody>
      </p:sp>
      <p:sp>
        <p:nvSpPr>
          <p:cNvPr id="36" name="Text 24"/>
          <p:cNvSpPr/>
          <p:nvPr/>
        </p:nvSpPr>
        <p:spPr>
          <a:xfrm>
            <a:off x="4964906" y="3689747"/>
            <a:ext cx="228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較」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4964906" y="3861197"/>
            <a:ext cx="28820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https://transcope.io/column/image-generation-ai-tool</a:t>
            </a:r>
            <a:endParaRPr lang="en-US" sz="837" dirty="0"/>
          </a:p>
        </p:txBody>
      </p:sp>
      <p:pic>
        <p:nvPicPr>
          <p:cNvPr id="3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0594" y="4118372"/>
            <a:ext cx="142875" cy="114300"/>
          </a:xfrm>
          <a:prstGeom prst="rect">
            <a:avLst/>
          </a:prstGeom>
        </p:spPr>
      </p:pic>
      <p:sp>
        <p:nvSpPr>
          <p:cNvPr id="39" name="Text 26"/>
          <p:cNvSpPr/>
          <p:nvPr/>
        </p:nvSpPr>
        <p:spPr>
          <a:xfrm>
            <a:off x="4964906" y="4104084"/>
            <a:ext cx="29618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Rider「画像生成AIが使えるアプリやサービス10選」</a:t>
            </a:r>
            <a:endParaRPr lang="en-US" sz="837" dirty="0"/>
          </a:p>
        </p:txBody>
      </p:sp>
      <p:sp>
        <p:nvSpPr>
          <p:cNvPr id="40" name="Text 27"/>
          <p:cNvSpPr/>
          <p:nvPr/>
        </p:nvSpPr>
        <p:spPr>
          <a:xfrm>
            <a:off x="4964906" y="4275534"/>
            <a:ext cx="30755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https://web-rider.jp/magazine/tools/image-generation-ai/</a:t>
            </a:r>
            <a:endParaRPr lang="en-US" sz="837" dirty="0"/>
          </a:p>
        </p:txBody>
      </p:sp>
      <p:pic>
        <p:nvPicPr>
          <p:cNvPr id="4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594" y="4532709"/>
            <a:ext cx="142875" cy="114300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4964906" y="4518422"/>
            <a:ext cx="26580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Picasso「画像生成AIを活用するメリット5つ！」</a:t>
            </a:r>
            <a:endParaRPr lang="en-US" sz="837" dirty="0"/>
          </a:p>
        </p:txBody>
      </p:sp>
      <p:sp>
        <p:nvSpPr>
          <p:cNvPr id="43" name="Text 29"/>
          <p:cNvSpPr/>
          <p:nvPr/>
        </p:nvSpPr>
        <p:spPr>
          <a:xfrm>
            <a:off x="4964906" y="4689872"/>
            <a:ext cx="24766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https://aipicasso.co.jp/posts/image_gen_merit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9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1820568" cy="485775"/>
          </a:xfrm>
          <a:prstGeom prst="rect">
            <a:avLst/>
          </a:prstGeom>
          <a:noFill/>
          <a:ln/>
        </p:spPr>
        <p:txBody>
          <a:bodyPr wrap="none" lIns="0" tIns="0" rIns="0" bIns="8509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画像生成AIとは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8583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基本概念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278731"/>
            <a:ext cx="421481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テキストや画像などのプロンプトを入力することで、AIがユーザーのイメージする画像を自動生成する技術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814513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主な技術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85750" y="210740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・Diffusionモデル（ノイズから徐々に画像を生成）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321719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・GANs（敵対的生成ネットワーク）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2536031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・Transformerベースのモデル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2857500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入力方法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85750" y="3150394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・テキストプロンプト（文章による指示）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336470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・参照画像（画像からの生成・編集）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5750" y="3579019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・組み合わせ（テキスト+画像）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3900488"/>
            <a:ext cx="42148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特徴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285750" y="4193381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・低コスト・短時間での高品質画像生成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4407694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・細かい指示による細部のコントロール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4622006"/>
            <a:ext cx="42148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・様々なスタイルや表現の実現</a:t>
            </a:r>
            <a:endParaRPr lang="en-US" sz="1046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06" y="945459"/>
            <a:ext cx="3571875" cy="33383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009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2836404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画像生成AIの活用シーン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71525"/>
            <a:ext cx="4214813" cy="5000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14313" y="771525"/>
            <a:ext cx="28575" cy="5000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864394"/>
            <a:ext cx="160734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3634" y="828675"/>
            <a:ext cx="132845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広告・マーケティング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485775" y="1042988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広告バナー、SNS投稿用ビジュアル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14313" y="1343025"/>
            <a:ext cx="4214813" cy="5000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0" name="Shape 6"/>
          <p:cNvSpPr/>
          <p:nvPr/>
        </p:nvSpPr>
        <p:spPr>
          <a:xfrm>
            <a:off x="214313" y="1343025"/>
            <a:ext cx="28575" cy="5000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3" y="1435894"/>
            <a:ext cx="142875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5775" y="1400175"/>
            <a:ext cx="571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デザイン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485775" y="1614488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ロゴ案出し、コンセプトスケッチ</a:t>
            </a:r>
            <a:endParaRPr lang="en-US" sz="837" dirty="0"/>
          </a:p>
        </p:txBody>
      </p:sp>
      <p:sp>
        <p:nvSpPr>
          <p:cNvPr id="14" name="Shape 9"/>
          <p:cNvSpPr/>
          <p:nvPr/>
        </p:nvSpPr>
        <p:spPr>
          <a:xfrm>
            <a:off x="214313" y="1914525"/>
            <a:ext cx="4214813" cy="5000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214313" y="1914525"/>
            <a:ext cx="28575" cy="5000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3" y="2007394"/>
            <a:ext cx="178594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21494" y="19716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教育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485775" y="2185988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教材の挿絵、図解やイラスト</a:t>
            </a:r>
            <a:endParaRPr lang="en-US" sz="837" dirty="0"/>
          </a:p>
        </p:txBody>
      </p:sp>
      <p:sp>
        <p:nvSpPr>
          <p:cNvPr id="19" name="Shape 13"/>
          <p:cNvSpPr/>
          <p:nvPr/>
        </p:nvSpPr>
        <p:spPr>
          <a:xfrm>
            <a:off x="214313" y="2486025"/>
            <a:ext cx="4214813" cy="5000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0" name="Shape 14"/>
          <p:cNvSpPr/>
          <p:nvPr/>
        </p:nvSpPr>
        <p:spPr>
          <a:xfrm>
            <a:off x="214313" y="2486025"/>
            <a:ext cx="28575" cy="500063"/>
          </a:xfrm>
          <a:prstGeom prst="rect">
            <a:avLst/>
          </a:prstGeom>
          <a:solidFill>
            <a:srgbClr val="3498DB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2578894"/>
            <a:ext cx="178594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21494" y="2543175"/>
            <a:ext cx="6255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医療・研究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485775" y="2757488"/>
            <a:ext cx="38862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医療画像の鮮明化、視覚資料</a:t>
            </a:r>
            <a:endParaRPr lang="en-US" sz="837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214313"/>
            <a:ext cx="3214688" cy="4729386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4572000" y="4943698"/>
            <a:ext cx="4357688" cy="842963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26" name="Text 18"/>
          <p:cNvSpPr/>
          <p:nvPr/>
        </p:nvSpPr>
        <p:spPr>
          <a:xfrm>
            <a:off x="4657725" y="5029423"/>
            <a:ext cx="41862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主なメリット</a:t>
            </a:r>
            <a:endParaRPr lang="en-US" sz="1046" dirty="0"/>
          </a:p>
        </p:txBody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725" y="5329461"/>
            <a:ext cx="114300" cy="1143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829175" y="5300886"/>
            <a:ext cx="8001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時間効率の向上</a:t>
            </a:r>
            <a:endParaRPr lang="en-US" sz="837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419" y="5329461"/>
            <a:ext cx="114300" cy="11430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6950869" y="5300886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コスト削減</a:t>
            </a:r>
            <a:endParaRPr lang="en-US" sz="837" dirty="0"/>
          </a:p>
        </p:txBody>
      </p:sp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7725" y="5558061"/>
            <a:ext cx="85725" cy="114300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4800600" y="5529486"/>
            <a:ext cx="68010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アイデア創出</a:t>
            </a:r>
            <a:endParaRPr lang="en-US" sz="837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9419" y="5558061"/>
            <a:ext cx="114300" cy="114300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6950869" y="5529486"/>
            <a:ext cx="5715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多様な表現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213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画像生成AIの種類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842963"/>
            <a:ext cx="4214813" cy="2936081"/>
          </a:xfrm>
          <a:prstGeom prst="rect">
            <a:avLst/>
          </a:prstGeom>
          <a:solidFill>
            <a:srgbClr val="3498DB">
              <a:alpha val="10000"/>
            </a:srgbClr>
          </a:solidFill>
          <a:ln w="198">
            <a:solidFill>
              <a:srgbClr val="3498D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92906" y="950119"/>
            <a:ext cx="40005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画像生成に特化したタイプ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400175"/>
            <a:ext cx="128588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2931" y="1364456"/>
            <a:ext cx="192496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画像生成に特化した機能を備える</a:t>
            </a:r>
            <a:endParaRPr lang="en-US" sz="942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664494"/>
            <a:ext cx="128588" cy="1285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2931" y="1628775"/>
            <a:ext cx="154307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高度な画像編集機能を搭載</a:t>
            </a:r>
            <a:endParaRPr lang="en-US" sz="942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928813"/>
            <a:ext cx="128588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2931" y="1893094"/>
            <a:ext cx="192884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画像品質が高く細部まで制御可能</a:t>
            </a:r>
            <a:endParaRPr lang="en-US" sz="942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193131"/>
            <a:ext cx="128588" cy="12858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931" y="2157413"/>
            <a:ext cx="21860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画像参照機能で類似画像の生成が可能</a:t>
            </a:r>
            <a:endParaRPr lang="en-US" sz="942" dirty="0"/>
          </a:p>
        </p:txBody>
      </p:sp>
      <p:sp>
        <p:nvSpPr>
          <p:cNvPr id="14" name="Text 7"/>
          <p:cNvSpPr/>
          <p:nvPr/>
        </p:nvSpPr>
        <p:spPr>
          <a:xfrm>
            <a:off x="392906" y="2557463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代表的なツール</a:t>
            </a:r>
            <a:endParaRPr lang="en-US" sz="1046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2871788"/>
            <a:ext cx="100013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64356" y="2843213"/>
            <a:ext cx="61107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Midjourney</a:t>
            </a:r>
            <a:endParaRPr lang="en-US" sz="837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3078956"/>
            <a:ext cx="100013" cy="1143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64356" y="3050381"/>
            <a:ext cx="8483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Diffusion</a:t>
            </a:r>
            <a:endParaRPr lang="en-US" sz="837" dirty="0"/>
          </a:p>
        </p:txBody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3286125"/>
            <a:ext cx="100013" cy="11430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564356" y="3257550"/>
            <a:ext cx="7022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Adobe Firefly</a:t>
            </a:r>
            <a:endParaRPr lang="en-US" sz="837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06" y="3493294"/>
            <a:ext cx="100013" cy="11430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564356" y="3464719"/>
            <a:ext cx="41754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NovelAI</a:t>
            </a:r>
            <a:endParaRPr lang="en-US" sz="837" dirty="0"/>
          </a:p>
        </p:txBody>
      </p:sp>
      <p:sp>
        <p:nvSpPr>
          <p:cNvPr id="23" name="Shape 12"/>
          <p:cNvSpPr/>
          <p:nvPr/>
        </p:nvSpPr>
        <p:spPr>
          <a:xfrm>
            <a:off x="4643438" y="842963"/>
            <a:ext cx="4214813" cy="2936081"/>
          </a:xfrm>
          <a:prstGeom prst="rect">
            <a:avLst/>
          </a:prstGeom>
          <a:solidFill>
            <a:srgbClr val="E74C3C">
              <a:alpha val="10000"/>
            </a:srgbClr>
          </a:solidFill>
          <a:ln w="198">
            <a:solidFill>
              <a:srgbClr val="E74C3C"/>
            </a:solidFill>
            <a:prstDash val="solid"/>
          </a:ln>
        </p:spPr>
      </p:sp>
      <p:sp>
        <p:nvSpPr>
          <p:cNvPr id="24" name="Text 13"/>
          <p:cNvSpPr/>
          <p:nvPr/>
        </p:nvSpPr>
        <p:spPr>
          <a:xfrm>
            <a:off x="4750594" y="950119"/>
            <a:ext cx="4000500" cy="307181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画像以外も生成できる汎用タイプ</a:t>
            </a:r>
            <a:endParaRPr lang="en-US" sz="1350" dirty="0"/>
          </a:p>
        </p:txBody>
      </p:sp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0594" y="1400175"/>
            <a:ext cx="128588" cy="128588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4950619" y="1364456"/>
            <a:ext cx="192111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テキスト生成や会話機能も備える</a:t>
            </a:r>
            <a:endParaRPr lang="en-US" sz="942" dirty="0"/>
          </a:p>
        </p:txBody>
      </p:sp>
      <p:pic>
        <p:nvPicPr>
          <p:cNvPr id="2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0594" y="1664494"/>
            <a:ext cx="128588" cy="128588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4950619" y="1628775"/>
            <a:ext cx="20574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幅広い機能を一つのサービスで提供</a:t>
            </a:r>
            <a:endParaRPr lang="en-US" sz="942" dirty="0"/>
          </a:p>
        </p:txBody>
      </p:sp>
      <p:pic>
        <p:nvPicPr>
          <p:cNvPr id="2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594" y="1928813"/>
            <a:ext cx="128588" cy="128588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4950619" y="1893094"/>
            <a:ext cx="166778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テキストと画像の連携が容易</a:t>
            </a:r>
            <a:endParaRPr lang="en-US" sz="942" dirty="0"/>
          </a:p>
        </p:txBody>
      </p:sp>
      <p:pic>
        <p:nvPicPr>
          <p:cNvPr id="3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0594" y="2193131"/>
            <a:ext cx="128588" cy="128588"/>
          </a:xfrm>
          <a:prstGeom prst="rect">
            <a:avLst/>
          </a:prstGeom>
        </p:spPr>
      </p:pic>
      <p:sp>
        <p:nvSpPr>
          <p:cNvPr id="32" name="Text 17"/>
          <p:cNvSpPr/>
          <p:nvPr/>
        </p:nvSpPr>
        <p:spPr>
          <a:xfrm>
            <a:off x="4950619" y="2157413"/>
            <a:ext cx="21860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操作が直感的で初心者にも使いやすい</a:t>
            </a:r>
            <a:endParaRPr lang="en-US" sz="942" dirty="0"/>
          </a:p>
        </p:txBody>
      </p:sp>
      <p:sp>
        <p:nvSpPr>
          <p:cNvPr id="33" name="Text 18"/>
          <p:cNvSpPr/>
          <p:nvPr/>
        </p:nvSpPr>
        <p:spPr>
          <a:xfrm>
            <a:off x="4750594" y="2528888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代表的なツール</a:t>
            </a:r>
            <a:endParaRPr lang="en-US" sz="1046" dirty="0"/>
          </a:p>
        </p:txBody>
      </p:sp>
      <p:pic>
        <p:nvPicPr>
          <p:cNvPr id="3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0594" y="2843213"/>
            <a:ext cx="100013" cy="114300"/>
          </a:xfrm>
          <a:prstGeom prst="rect">
            <a:avLst/>
          </a:prstGeom>
        </p:spPr>
      </p:pic>
      <p:sp>
        <p:nvSpPr>
          <p:cNvPr id="35" name="Text 19"/>
          <p:cNvSpPr/>
          <p:nvPr/>
        </p:nvSpPr>
        <p:spPr>
          <a:xfrm>
            <a:off x="4922044" y="2814638"/>
            <a:ext cx="9368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 (DALL-E)</a:t>
            </a:r>
            <a:endParaRPr lang="en-US" sz="837" dirty="0"/>
          </a:p>
        </p:txBody>
      </p:sp>
      <p:pic>
        <p:nvPicPr>
          <p:cNvPr id="3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0594" y="3050381"/>
            <a:ext cx="100013" cy="114300"/>
          </a:xfrm>
          <a:prstGeom prst="rect">
            <a:avLst/>
          </a:prstGeom>
        </p:spPr>
      </p:pic>
      <p:sp>
        <p:nvSpPr>
          <p:cNvPr id="37" name="Text 20"/>
          <p:cNvSpPr/>
          <p:nvPr/>
        </p:nvSpPr>
        <p:spPr>
          <a:xfrm>
            <a:off x="4922044" y="3021806"/>
            <a:ext cx="38417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Gemini</a:t>
            </a:r>
            <a:endParaRPr lang="en-US" sz="837" dirty="0"/>
          </a:p>
        </p:txBody>
      </p:sp>
      <p:pic>
        <p:nvPicPr>
          <p:cNvPr id="3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0594" y="3257550"/>
            <a:ext cx="100013" cy="114300"/>
          </a:xfrm>
          <a:prstGeom prst="rect">
            <a:avLst/>
          </a:prstGeom>
        </p:spPr>
      </p:pic>
      <p:sp>
        <p:nvSpPr>
          <p:cNvPr id="39" name="Text 21"/>
          <p:cNvSpPr/>
          <p:nvPr/>
        </p:nvSpPr>
        <p:spPr>
          <a:xfrm>
            <a:off x="4922044" y="3228975"/>
            <a:ext cx="96412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Copilot (Designer)</a:t>
            </a:r>
            <a:endParaRPr lang="en-US" sz="837" dirty="0"/>
          </a:p>
        </p:txBody>
      </p:sp>
      <p:pic>
        <p:nvPicPr>
          <p:cNvPr id="40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0594" y="3464719"/>
            <a:ext cx="100013" cy="114300"/>
          </a:xfrm>
          <a:prstGeom prst="rect">
            <a:avLst/>
          </a:prstGeom>
        </p:spPr>
      </p:pic>
      <p:sp>
        <p:nvSpPr>
          <p:cNvPr id="41" name="Text 22"/>
          <p:cNvSpPr/>
          <p:nvPr/>
        </p:nvSpPr>
        <p:spPr>
          <a:xfrm>
            <a:off x="4922044" y="3436144"/>
            <a:ext cx="37125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Claude</a:t>
            </a:r>
            <a:endParaRPr lang="en-US" sz="837" dirty="0"/>
          </a:p>
        </p:txBody>
      </p:sp>
      <p:pic>
        <p:nvPicPr>
          <p:cNvPr id="42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6063" y="3964781"/>
            <a:ext cx="3571875" cy="20061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95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主要ツールの比較：特徴と機能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71525"/>
            <a:ext cx="1147409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771525"/>
            <a:ext cx="1147409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ツール名</a:t>
            </a:r>
            <a:endParaRPr lang="en-US" sz="837" dirty="0"/>
          </a:p>
        </p:txBody>
      </p:sp>
      <p:sp>
        <p:nvSpPr>
          <p:cNvPr id="6" name="Shape 3"/>
          <p:cNvSpPr/>
          <p:nvPr/>
        </p:nvSpPr>
        <p:spPr>
          <a:xfrm>
            <a:off x="1361722" y="771525"/>
            <a:ext cx="986814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7" name="Text 4"/>
          <p:cNvSpPr/>
          <p:nvPr/>
        </p:nvSpPr>
        <p:spPr>
          <a:xfrm>
            <a:off x="1361722" y="771525"/>
            <a:ext cx="986814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出力指示の種類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2348536" y="771525"/>
            <a:ext cx="523001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2348536" y="771525"/>
            <a:ext cx="523001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画像品質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2871536" y="771525"/>
            <a:ext cx="1629026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2871536" y="771525"/>
            <a:ext cx="1629026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特徴的な機能</a:t>
            </a:r>
            <a:endParaRPr lang="en-US" sz="837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78744"/>
            <a:ext cx="214313" cy="21431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71500" y="1314450"/>
            <a:ext cx="71878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Diffusion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1361722" y="1257300"/>
            <a:ext cx="986814" cy="496491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テキスト、画像参照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2348536" y="1257300"/>
            <a:ext cx="523001" cy="496491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高品質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2871536" y="1257300"/>
            <a:ext cx="1629026" cy="496491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オープンソース、ローカル実行可能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214313" y="1753791"/>
            <a:ext cx="4286250" cy="46434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860947"/>
            <a:ext cx="214313" cy="21431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571500" y="1882378"/>
            <a:ext cx="37434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DALL-E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1361722" y="1753791"/>
            <a:ext cx="986814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テキスト、画像編集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2348536" y="1753791"/>
            <a:ext cx="523001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高品質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2871536" y="1753791"/>
            <a:ext cx="1629026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画像拡張、インペインティング</a:t>
            </a:r>
            <a:endParaRPr lang="en-US" sz="837" dirty="0"/>
          </a:p>
        </p:txBody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325291"/>
            <a:ext cx="214313" cy="21431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571500" y="2346722"/>
            <a:ext cx="7022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Adobe Firefly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1361722" y="2218134"/>
            <a:ext cx="986814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テキスト、画像参照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2348536" y="2218134"/>
            <a:ext cx="523001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最高品質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2871536" y="2218134"/>
            <a:ext cx="1629026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商用利用対応、Adobe製品連携</a:t>
            </a:r>
            <a:endParaRPr lang="en-US" sz="837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971800"/>
            <a:ext cx="3571875" cy="2009180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4643438" y="771525"/>
            <a:ext cx="1498513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0" name="Text 23"/>
          <p:cNvSpPr/>
          <p:nvPr/>
        </p:nvSpPr>
        <p:spPr>
          <a:xfrm>
            <a:off x="4643438" y="771525"/>
            <a:ext cx="149851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機能</a:t>
            </a:r>
            <a:endParaRPr lang="en-US" sz="837" dirty="0"/>
          </a:p>
        </p:txBody>
      </p:sp>
      <p:sp>
        <p:nvSpPr>
          <p:cNvPr id="31" name="Shape 24"/>
          <p:cNvSpPr/>
          <p:nvPr/>
        </p:nvSpPr>
        <p:spPr>
          <a:xfrm>
            <a:off x="6141951" y="771525"/>
            <a:ext cx="932455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2" name="Text 25"/>
          <p:cNvSpPr/>
          <p:nvPr/>
        </p:nvSpPr>
        <p:spPr>
          <a:xfrm>
            <a:off x="6141951" y="771525"/>
            <a:ext cx="932455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Midjourney</a:t>
            </a:r>
            <a:endParaRPr lang="en-US" sz="837" dirty="0"/>
          </a:p>
        </p:txBody>
      </p:sp>
      <p:sp>
        <p:nvSpPr>
          <p:cNvPr id="33" name="Shape 26"/>
          <p:cNvSpPr/>
          <p:nvPr/>
        </p:nvSpPr>
        <p:spPr>
          <a:xfrm>
            <a:off x="7074405" y="771525"/>
            <a:ext cx="122959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4" name="Text 27"/>
          <p:cNvSpPr/>
          <p:nvPr/>
        </p:nvSpPr>
        <p:spPr>
          <a:xfrm>
            <a:off x="7074405" y="771525"/>
            <a:ext cx="122959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Diffusion</a:t>
            </a:r>
            <a:endParaRPr lang="en-US" sz="837" dirty="0"/>
          </a:p>
        </p:txBody>
      </p:sp>
      <p:sp>
        <p:nvSpPr>
          <p:cNvPr id="35" name="Shape 28"/>
          <p:cNvSpPr/>
          <p:nvPr/>
        </p:nvSpPr>
        <p:spPr>
          <a:xfrm>
            <a:off x="8303995" y="771525"/>
            <a:ext cx="625692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6" name="Text 29"/>
          <p:cNvSpPr/>
          <p:nvPr/>
        </p:nvSpPr>
        <p:spPr>
          <a:xfrm>
            <a:off x="8303995" y="771525"/>
            <a:ext cx="625692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DALL-E</a:t>
            </a:r>
            <a:endParaRPr lang="en-US" sz="837" dirty="0"/>
          </a:p>
        </p:txBody>
      </p:sp>
      <p:sp>
        <p:nvSpPr>
          <p:cNvPr id="37" name="Text 30"/>
          <p:cNvSpPr/>
          <p:nvPr/>
        </p:nvSpPr>
        <p:spPr>
          <a:xfrm>
            <a:off x="4643438" y="1085850"/>
            <a:ext cx="1498513" cy="2893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テキストプロンプト</a:t>
            </a:r>
            <a:endParaRPr lang="en-US" sz="837" dirty="0"/>
          </a:p>
        </p:txBody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388" y="1171575"/>
            <a:ext cx="114300" cy="114300"/>
          </a:xfrm>
          <a:prstGeom prst="rect">
            <a:avLst/>
          </a:prstGeom>
        </p:spPr>
      </p:pic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843" y="1171575"/>
            <a:ext cx="114300" cy="114300"/>
          </a:xfrm>
          <a:prstGeom prst="rect">
            <a:avLst/>
          </a:prstGeom>
        </p:spPr>
      </p:pic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5433" y="1171575"/>
            <a:ext cx="114300" cy="114300"/>
          </a:xfrm>
          <a:prstGeom prst="rect">
            <a:avLst/>
          </a:prstGeom>
        </p:spPr>
      </p:pic>
      <p:sp>
        <p:nvSpPr>
          <p:cNvPr id="41" name="Shape 31"/>
          <p:cNvSpPr/>
          <p:nvPr/>
        </p:nvSpPr>
        <p:spPr>
          <a:xfrm>
            <a:off x="4643438" y="1375172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42" name="Text 32"/>
          <p:cNvSpPr/>
          <p:nvPr/>
        </p:nvSpPr>
        <p:spPr>
          <a:xfrm>
            <a:off x="4643438" y="1375172"/>
            <a:ext cx="149851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画像参照機能</a:t>
            </a:r>
            <a:endParaRPr lang="en-US" sz="837" dirty="0"/>
          </a:p>
        </p:txBody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388" y="1464469"/>
            <a:ext cx="114300" cy="114300"/>
          </a:xfrm>
          <a:prstGeom prst="rect">
            <a:avLst/>
          </a:prstGeom>
        </p:spPr>
      </p:pic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5843" y="1464469"/>
            <a:ext cx="114300" cy="114300"/>
          </a:xfrm>
          <a:prstGeom prst="rect">
            <a:avLst/>
          </a:prstGeom>
        </p:spPr>
      </p:pic>
      <p:pic>
        <p:nvPicPr>
          <p:cNvPr id="4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5433" y="1464469"/>
            <a:ext cx="114300" cy="114300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4643438" y="1668066"/>
            <a:ext cx="149851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インペインティング</a:t>
            </a:r>
            <a:endParaRPr lang="en-US" sz="837" dirty="0"/>
          </a:p>
        </p:txBody>
      </p:sp>
      <p:pic>
        <p:nvPicPr>
          <p:cNvPr id="4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3388" y="1757363"/>
            <a:ext cx="100013" cy="114300"/>
          </a:xfrm>
          <a:prstGeom prst="rect">
            <a:avLst/>
          </a:prstGeom>
        </p:spPr>
      </p:pic>
      <p:pic>
        <p:nvPicPr>
          <p:cNvPr id="4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5843" y="1757363"/>
            <a:ext cx="114300" cy="114300"/>
          </a:xfrm>
          <a:prstGeom prst="rect">
            <a:avLst/>
          </a:prstGeom>
        </p:spPr>
      </p:pic>
      <p:pic>
        <p:nvPicPr>
          <p:cNvPr id="4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5433" y="1757363"/>
            <a:ext cx="114300" cy="114300"/>
          </a:xfrm>
          <a:prstGeom prst="rect">
            <a:avLst/>
          </a:prstGeom>
        </p:spPr>
      </p:pic>
      <p:sp>
        <p:nvSpPr>
          <p:cNvPr id="50" name="Shape 34"/>
          <p:cNvSpPr/>
          <p:nvPr/>
        </p:nvSpPr>
        <p:spPr>
          <a:xfrm>
            <a:off x="4643438" y="1960959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1" name="Text 35"/>
          <p:cNvSpPr/>
          <p:nvPr/>
        </p:nvSpPr>
        <p:spPr>
          <a:xfrm>
            <a:off x="4643438" y="1960959"/>
            <a:ext cx="149851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アウトペインティング</a:t>
            </a:r>
            <a:endParaRPr lang="en-US" sz="837" dirty="0"/>
          </a:p>
        </p:txBody>
      </p:sp>
      <p:pic>
        <p:nvPicPr>
          <p:cNvPr id="52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3388" y="2050256"/>
            <a:ext cx="100013" cy="114300"/>
          </a:xfrm>
          <a:prstGeom prst="rect">
            <a:avLst/>
          </a:prstGeom>
        </p:spPr>
      </p:pic>
      <p:pic>
        <p:nvPicPr>
          <p:cNvPr id="53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5843" y="2050256"/>
            <a:ext cx="114300" cy="114300"/>
          </a:xfrm>
          <a:prstGeom prst="rect">
            <a:avLst/>
          </a:prstGeom>
        </p:spPr>
      </p:pic>
      <p:pic>
        <p:nvPicPr>
          <p:cNvPr id="54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75433" y="2050256"/>
            <a:ext cx="114300" cy="114300"/>
          </a:xfrm>
          <a:prstGeom prst="rect">
            <a:avLst/>
          </a:prstGeom>
        </p:spPr>
      </p:pic>
      <p:sp>
        <p:nvSpPr>
          <p:cNvPr id="55" name="Text 36"/>
          <p:cNvSpPr/>
          <p:nvPr/>
        </p:nvSpPr>
        <p:spPr>
          <a:xfrm>
            <a:off x="4643438" y="2253853"/>
            <a:ext cx="149851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スタイル保存</a:t>
            </a:r>
            <a:endParaRPr lang="en-US" sz="837" dirty="0"/>
          </a:p>
        </p:txBody>
      </p:sp>
      <p:pic>
        <p:nvPicPr>
          <p:cNvPr id="5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3388" y="2343150"/>
            <a:ext cx="114300" cy="114300"/>
          </a:xfrm>
          <a:prstGeom prst="rect">
            <a:avLst/>
          </a:prstGeom>
        </p:spPr>
      </p:pic>
      <p:pic>
        <p:nvPicPr>
          <p:cNvPr id="57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5843" y="2343150"/>
            <a:ext cx="114300" cy="114300"/>
          </a:xfrm>
          <a:prstGeom prst="rect">
            <a:avLst/>
          </a:prstGeom>
        </p:spPr>
      </p:pic>
      <p:pic>
        <p:nvPicPr>
          <p:cNvPr id="58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75433" y="2343150"/>
            <a:ext cx="71438" cy="114300"/>
          </a:xfrm>
          <a:prstGeom prst="rect">
            <a:avLst/>
          </a:prstGeom>
        </p:spPr>
      </p:pic>
      <p:sp>
        <p:nvSpPr>
          <p:cNvPr id="59" name="Shape 37"/>
          <p:cNvSpPr/>
          <p:nvPr/>
        </p:nvSpPr>
        <p:spPr>
          <a:xfrm>
            <a:off x="4643438" y="2546747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0" name="Text 38"/>
          <p:cNvSpPr/>
          <p:nvPr/>
        </p:nvSpPr>
        <p:spPr>
          <a:xfrm>
            <a:off x="4643438" y="2546747"/>
            <a:ext cx="149851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バリエーション生成</a:t>
            </a:r>
            <a:endParaRPr lang="en-US" sz="837" dirty="0"/>
          </a:p>
        </p:txBody>
      </p:sp>
      <p:pic>
        <p:nvPicPr>
          <p:cNvPr id="61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13388" y="2636044"/>
            <a:ext cx="114300" cy="114300"/>
          </a:xfrm>
          <a:prstGeom prst="rect">
            <a:avLst/>
          </a:prstGeom>
        </p:spPr>
      </p:pic>
      <p:pic>
        <p:nvPicPr>
          <p:cNvPr id="62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45843" y="2636044"/>
            <a:ext cx="114300" cy="114300"/>
          </a:xfrm>
          <a:prstGeom prst="rect">
            <a:avLst/>
          </a:prstGeom>
        </p:spPr>
      </p:pic>
      <p:pic>
        <p:nvPicPr>
          <p:cNvPr id="63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75433" y="2636044"/>
            <a:ext cx="114300" cy="114300"/>
          </a:xfrm>
          <a:prstGeom prst="rect">
            <a:avLst/>
          </a:prstGeom>
        </p:spPr>
      </p:pic>
      <p:sp>
        <p:nvSpPr>
          <p:cNvPr id="64" name="Text 39"/>
          <p:cNvSpPr/>
          <p:nvPr/>
        </p:nvSpPr>
        <p:spPr>
          <a:xfrm>
            <a:off x="4643438" y="2839641"/>
            <a:ext cx="149851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高解像度出力</a:t>
            </a:r>
            <a:endParaRPr lang="en-US" sz="837" dirty="0"/>
          </a:p>
        </p:txBody>
      </p:sp>
      <p:pic>
        <p:nvPicPr>
          <p:cNvPr id="6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3388" y="2928938"/>
            <a:ext cx="114300" cy="114300"/>
          </a:xfrm>
          <a:prstGeom prst="rect">
            <a:avLst/>
          </a:prstGeom>
        </p:spPr>
      </p:pic>
      <p:pic>
        <p:nvPicPr>
          <p:cNvPr id="6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45843" y="2928938"/>
            <a:ext cx="114300" cy="114300"/>
          </a:xfrm>
          <a:prstGeom prst="rect">
            <a:avLst/>
          </a:prstGeom>
        </p:spPr>
      </p:pic>
      <p:pic>
        <p:nvPicPr>
          <p:cNvPr id="6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75433" y="2928938"/>
            <a:ext cx="100013" cy="114300"/>
          </a:xfrm>
          <a:prstGeom prst="rect">
            <a:avLst/>
          </a:prstGeom>
        </p:spPr>
      </p:pic>
      <p:sp>
        <p:nvSpPr>
          <p:cNvPr id="68" name="Shape 40"/>
          <p:cNvSpPr/>
          <p:nvPr/>
        </p:nvSpPr>
        <p:spPr>
          <a:xfrm>
            <a:off x="4643438" y="3421856"/>
            <a:ext cx="4286250" cy="1250156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69" name="Text 41"/>
          <p:cNvSpPr/>
          <p:nvPr/>
        </p:nvSpPr>
        <p:spPr>
          <a:xfrm>
            <a:off x="4750594" y="3529013"/>
            <a:ext cx="40719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Midjourneyの特徴</a:t>
            </a:r>
            <a:endParaRPr lang="en-US" sz="837" dirty="0"/>
          </a:p>
        </p:txBody>
      </p:sp>
      <p:pic>
        <p:nvPicPr>
          <p:cNvPr id="70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22031" y="3800475"/>
            <a:ext cx="128588" cy="114300"/>
          </a:xfrm>
          <a:prstGeom prst="rect">
            <a:avLst/>
          </a:prstGeom>
        </p:spPr>
      </p:pic>
      <p:sp>
        <p:nvSpPr>
          <p:cNvPr id="71" name="Text 42"/>
          <p:cNvSpPr/>
          <p:nvPr/>
        </p:nvSpPr>
        <p:spPr>
          <a:xfrm>
            <a:off x="5007769" y="3779044"/>
            <a:ext cx="12012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Discordベースの操作性</a:t>
            </a:r>
            <a:endParaRPr lang="en-US" sz="837" dirty="0"/>
          </a:p>
        </p:txBody>
      </p:sp>
      <p:pic>
        <p:nvPicPr>
          <p:cNvPr id="72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822031" y="4007644"/>
            <a:ext cx="128588" cy="114300"/>
          </a:xfrm>
          <a:prstGeom prst="rect">
            <a:avLst/>
          </a:prstGeom>
        </p:spPr>
      </p:pic>
      <p:sp>
        <p:nvSpPr>
          <p:cNvPr id="73" name="Text 43"/>
          <p:cNvSpPr/>
          <p:nvPr/>
        </p:nvSpPr>
        <p:spPr>
          <a:xfrm>
            <a:off x="5007769" y="3986213"/>
            <a:ext cx="22943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「Describe」機能で画像からプロンプト生成</a:t>
            </a:r>
            <a:endParaRPr lang="en-US" sz="837" dirty="0"/>
          </a:p>
        </p:txBody>
      </p:sp>
      <p:pic>
        <p:nvPicPr>
          <p:cNvPr id="74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22031" y="4214813"/>
            <a:ext cx="128588" cy="114300"/>
          </a:xfrm>
          <a:prstGeom prst="rect">
            <a:avLst/>
          </a:prstGeom>
        </p:spPr>
      </p:pic>
      <p:sp>
        <p:nvSpPr>
          <p:cNvPr id="75" name="Text 44"/>
          <p:cNvSpPr/>
          <p:nvPr/>
        </p:nvSpPr>
        <p:spPr>
          <a:xfrm>
            <a:off x="5007769" y="4193381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「ムードボード」で好みを学習</a:t>
            </a:r>
            <a:endParaRPr lang="en-US" sz="837" dirty="0"/>
          </a:p>
        </p:txBody>
      </p:sp>
      <p:pic>
        <p:nvPicPr>
          <p:cNvPr id="76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822031" y="4421981"/>
            <a:ext cx="128588" cy="114300"/>
          </a:xfrm>
          <a:prstGeom prst="rect">
            <a:avLst/>
          </a:prstGeom>
        </p:spPr>
      </p:pic>
      <p:sp>
        <p:nvSpPr>
          <p:cNvPr id="77" name="Text 45"/>
          <p:cNvSpPr/>
          <p:nvPr/>
        </p:nvSpPr>
        <p:spPr>
          <a:xfrm>
            <a:off x="5007769" y="4400550"/>
            <a:ext cx="137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高品質な芸術的表現が得意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42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主要ツールの比較：料金と商用利用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71525"/>
            <a:ext cx="1183993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5" name="Text 2"/>
          <p:cNvSpPr/>
          <p:nvPr/>
        </p:nvSpPr>
        <p:spPr>
          <a:xfrm>
            <a:off x="214313" y="771525"/>
            <a:ext cx="118399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ツール名</a:t>
            </a:r>
            <a:endParaRPr lang="en-US" sz="837" dirty="0"/>
          </a:p>
        </p:txBody>
      </p:sp>
      <p:sp>
        <p:nvSpPr>
          <p:cNvPr id="6" name="Shape 3"/>
          <p:cNvSpPr/>
          <p:nvPr/>
        </p:nvSpPr>
        <p:spPr>
          <a:xfrm>
            <a:off x="1398305" y="771525"/>
            <a:ext cx="1159408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7" name="Text 4"/>
          <p:cNvSpPr/>
          <p:nvPr/>
        </p:nvSpPr>
        <p:spPr>
          <a:xfrm>
            <a:off x="1398305" y="771525"/>
            <a:ext cx="1159408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無料プラン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2557714" y="771525"/>
            <a:ext cx="1284759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2557714" y="771525"/>
            <a:ext cx="1284759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有料プラン（月額）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3842472" y="771525"/>
            <a:ext cx="658090" cy="31432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3842472" y="771525"/>
            <a:ext cx="65809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商用利用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214313" y="1085850"/>
            <a:ext cx="1183993" cy="6322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Midjourney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398305" y="1085850"/>
            <a:ext cx="1159408" cy="6322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なし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2629151" y="1150144"/>
            <a:ext cx="5340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Basic: $10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2629151" y="1321594"/>
            <a:ext cx="7449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Standard: $30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2629151" y="1493044"/>
            <a:ext cx="4397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Pro: $60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3842472" y="1085850"/>
            <a:ext cx="658090" cy="63222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可能</a:t>
            </a:r>
            <a:endParaRPr lang="en-US" sz="837" dirty="0"/>
          </a:p>
        </p:txBody>
      </p:sp>
      <p:sp>
        <p:nvSpPr>
          <p:cNvPr id="18" name="Shape 15"/>
          <p:cNvSpPr/>
          <p:nvPr/>
        </p:nvSpPr>
        <p:spPr>
          <a:xfrm>
            <a:off x="214313" y="1718072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14313" y="1718072"/>
            <a:ext cx="118399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Diffusion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1398305" y="1718072"/>
            <a:ext cx="115940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あり（制限付き）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2557714" y="1718072"/>
            <a:ext cx="1284759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$10〜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3842472" y="1718072"/>
            <a:ext cx="658090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条件付き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214313" y="2010966"/>
            <a:ext cx="1183993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DALL-E (ChatGPT)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1398305" y="2010966"/>
            <a:ext cx="1159408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あり（制限付き）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2629151" y="2078831"/>
            <a:ext cx="4805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Plus: $20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2629151" y="2250281"/>
            <a:ext cx="5475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Team: $30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3842472" y="2010966"/>
            <a:ext cx="658090" cy="46434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可能</a:t>
            </a:r>
            <a:endParaRPr lang="en-US" sz="837" dirty="0"/>
          </a:p>
        </p:txBody>
      </p:sp>
      <p:sp>
        <p:nvSpPr>
          <p:cNvPr id="28" name="Shape 25"/>
          <p:cNvSpPr/>
          <p:nvPr/>
        </p:nvSpPr>
        <p:spPr>
          <a:xfrm>
            <a:off x="214313" y="2475309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214313" y="2475309"/>
            <a:ext cx="118399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Adobe Firefly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1398305" y="2475309"/>
            <a:ext cx="115940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あり（制限付き）</a:t>
            </a:r>
            <a:endParaRPr lang="en-US" sz="837" dirty="0"/>
          </a:p>
        </p:txBody>
      </p:sp>
      <p:sp>
        <p:nvSpPr>
          <p:cNvPr id="31" name="Text 28"/>
          <p:cNvSpPr/>
          <p:nvPr/>
        </p:nvSpPr>
        <p:spPr>
          <a:xfrm>
            <a:off x="2557714" y="2475309"/>
            <a:ext cx="1284759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$4.99〜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3842472" y="2475309"/>
            <a:ext cx="658090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可能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214313" y="2768203"/>
            <a:ext cx="1183993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Gemini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1398305" y="2768203"/>
            <a:ext cx="115940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あり（制限付き）</a:t>
            </a:r>
            <a:endParaRPr lang="en-US" sz="837" dirty="0"/>
          </a:p>
        </p:txBody>
      </p:sp>
      <p:sp>
        <p:nvSpPr>
          <p:cNvPr id="35" name="Text 32"/>
          <p:cNvSpPr/>
          <p:nvPr/>
        </p:nvSpPr>
        <p:spPr>
          <a:xfrm>
            <a:off x="2557714" y="2768203"/>
            <a:ext cx="1284759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Pro: $19.99</a:t>
            </a:r>
            <a:endParaRPr lang="en-US" sz="837" dirty="0"/>
          </a:p>
        </p:txBody>
      </p:sp>
      <p:sp>
        <p:nvSpPr>
          <p:cNvPr id="36" name="Text 33"/>
          <p:cNvSpPr/>
          <p:nvPr/>
        </p:nvSpPr>
        <p:spPr>
          <a:xfrm>
            <a:off x="3842472" y="2768203"/>
            <a:ext cx="658090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条件付き</a:t>
            </a:r>
            <a:endParaRPr lang="en-US" sz="837" dirty="0"/>
          </a:p>
        </p:txBody>
      </p:sp>
      <p:sp>
        <p:nvSpPr>
          <p:cNvPr id="37" name="Shape 34"/>
          <p:cNvSpPr/>
          <p:nvPr/>
        </p:nvSpPr>
        <p:spPr>
          <a:xfrm>
            <a:off x="214313" y="3207544"/>
            <a:ext cx="4286250" cy="992981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38" name="Shape 35"/>
          <p:cNvSpPr/>
          <p:nvPr/>
        </p:nvSpPr>
        <p:spPr>
          <a:xfrm>
            <a:off x="214313" y="3207544"/>
            <a:ext cx="28575" cy="99298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9" name="Text 36"/>
          <p:cNvSpPr/>
          <p:nvPr/>
        </p:nvSpPr>
        <p:spPr>
          <a:xfrm>
            <a:off x="321469" y="3314700"/>
            <a:ext cx="40719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商用利用の注意点</a:t>
            </a:r>
            <a:endParaRPr lang="en-US" sz="942" dirty="0"/>
          </a:p>
        </p:txBody>
      </p:sp>
      <p:pic>
        <p:nvPicPr>
          <p:cNvPr id="4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3607594"/>
            <a:ext cx="114300" cy="114300"/>
          </a:xfrm>
          <a:prstGeom prst="rect">
            <a:avLst/>
          </a:prstGeom>
        </p:spPr>
      </p:pic>
      <p:sp>
        <p:nvSpPr>
          <p:cNvPr id="41" name="Text 37"/>
          <p:cNvSpPr/>
          <p:nvPr/>
        </p:nvSpPr>
        <p:spPr>
          <a:xfrm>
            <a:off x="492919" y="3586163"/>
            <a:ext cx="3801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各ツールの利用規約を必ず確認し、クレジット表記などの条件を守りまし</a:t>
            </a:r>
            <a:endParaRPr lang="en-US" sz="837" dirty="0"/>
          </a:p>
        </p:txBody>
      </p:sp>
      <p:sp>
        <p:nvSpPr>
          <p:cNvPr id="42" name="Text 38"/>
          <p:cNvSpPr/>
          <p:nvPr/>
        </p:nvSpPr>
        <p:spPr>
          <a:xfrm>
            <a:off x="321469" y="3757613"/>
            <a:ext cx="3360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ょう。 </a:t>
            </a:r>
            <a:endParaRPr lang="en-US" sz="837" dirty="0"/>
          </a:p>
        </p:txBody>
      </p:sp>
      <p:pic>
        <p:nvPicPr>
          <p:cNvPr id="4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9" y="3950494"/>
            <a:ext cx="114300" cy="114300"/>
          </a:xfrm>
          <a:prstGeom prst="rect">
            <a:avLst/>
          </a:prstGeom>
        </p:spPr>
      </p:pic>
      <p:sp>
        <p:nvSpPr>
          <p:cNvPr id="44" name="Text 39"/>
          <p:cNvSpPr/>
          <p:nvPr/>
        </p:nvSpPr>
        <p:spPr>
          <a:xfrm>
            <a:off x="492919" y="3929063"/>
            <a:ext cx="3557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特定のクリエイターの画風に酷似した画像の生成は避けるべきです。 </a:t>
            </a:r>
            <a:endParaRPr lang="en-US" sz="837" dirty="0"/>
          </a:p>
        </p:txBody>
      </p:sp>
      <p:pic>
        <p:nvPicPr>
          <p:cNvPr id="4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771525"/>
            <a:ext cx="4286250" cy="2143125"/>
          </a:xfrm>
          <a:prstGeom prst="rect">
            <a:avLst/>
          </a:prstGeom>
        </p:spPr>
      </p:pic>
      <p:pic>
        <p:nvPicPr>
          <p:cNvPr id="4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5" y="3057525"/>
            <a:ext cx="3571875" cy="20709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364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日本語対応状況の比較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771525"/>
            <a:ext cx="4286250" cy="21431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214313" y="3057525"/>
            <a:ext cx="1070921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2"/>
          <p:cNvSpPr/>
          <p:nvPr/>
        </p:nvSpPr>
        <p:spPr>
          <a:xfrm>
            <a:off x="214313" y="3057525"/>
            <a:ext cx="1070921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ツール名</a:t>
            </a:r>
            <a:endParaRPr lang="en-US" sz="837" dirty="0"/>
          </a:p>
        </p:txBody>
      </p:sp>
      <p:sp>
        <p:nvSpPr>
          <p:cNvPr id="7" name="Shape 3"/>
          <p:cNvSpPr/>
          <p:nvPr/>
        </p:nvSpPr>
        <p:spPr>
          <a:xfrm>
            <a:off x="1285233" y="3057525"/>
            <a:ext cx="924558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1285233" y="3057525"/>
            <a:ext cx="924558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日本語入力対応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209791" y="3057525"/>
            <a:ext cx="1143698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0" name="Text 6"/>
          <p:cNvSpPr/>
          <p:nvPr/>
        </p:nvSpPr>
        <p:spPr>
          <a:xfrm>
            <a:off x="2209791" y="3057525"/>
            <a:ext cx="1143698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日本語テキスト生成</a:t>
            </a:r>
            <a:endParaRPr lang="en-US" sz="837" dirty="0"/>
          </a:p>
        </p:txBody>
      </p:sp>
      <p:sp>
        <p:nvSpPr>
          <p:cNvPr id="11" name="Shape 7"/>
          <p:cNvSpPr/>
          <p:nvPr/>
        </p:nvSpPr>
        <p:spPr>
          <a:xfrm>
            <a:off x="3353488" y="3057525"/>
            <a:ext cx="1147074" cy="485775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8"/>
          <p:cNvSpPr/>
          <p:nvPr/>
        </p:nvSpPr>
        <p:spPr>
          <a:xfrm>
            <a:off x="3353488" y="3057525"/>
            <a:ext cx="1147074" cy="48577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日本語フォント対応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214313" y="3543300"/>
            <a:ext cx="1070921" cy="4607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 (DALL-E)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1285233" y="3543300"/>
            <a:ext cx="924558" cy="4607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優れている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2209791" y="3543300"/>
            <a:ext cx="1143698" cy="4607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優れている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3353488" y="3543300"/>
            <a:ext cx="1147074" cy="460772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良好</a:t>
            </a:r>
            <a:endParaRPr lang="en-US" sz="837" dirty="0"/>
          </a:p>
        </p:txBody>
      </p:sp>
      <p:sp>
        <p:nvSpPr>
          <p:cNvPr id="17" name="Shape 13"/>
          <p:cNvSpPr/>
          <p:nvPr/>
        </p:nvSpPr>
        <p:spPr>
          <a:xfrm>
            <a:off x="214313" y="4004072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214313" y="4004072"/>
            <a:ext cx="10709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Gemini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1285233" y="4004072"/>
            <a:ext cx="92455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優れている</a:t>
            </a:r>
            <a:endParaRPr lang="en-US" sz="837" dirty="0"/>
          </a:p>
        </p:txBody>
      </p:sp>
      <p:sp>
        <p:nvSpPr>
          <p:cNvPr id="20" name="Text 16"/>
          <p:cNvSpPr/>
          <p:nvPr/>
        </p:nvSpPr>
        <p:spPr>
          <a:xfrm>
            <a:off x="2209791" y="4004072"/>
            <a:ext cx="114369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良好</a:t>
            </a:r>
            <a:endParaRPr lang="en-US" sz="837" dirty="0"/>
          </a:p>
        </p:txBody>
      </p:sp>
      <p:sp>
        <p:nvSpPr>
          <p:cNvPr id="21" name="Text 17"/>
          <p:cNvSpPr/>
          <p:nvPr/>
        </p:nvSpPr>
        <p:spPr>
          <a:xfrm>
            <a:off x="3353488" y="4004072"/>
            <a:ext cx="1147074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良好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214313" y="4296966"/>
            <a:ext cx="10709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Copilot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1285233" y="4296966"/>
            <a:ext cx="92455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良好</a:t>
            </a:r>
            <a:endParaRPr lang="en-US" sz="837" dirty="0"/>
          </a:p>
        </p:txBody>
      </p:sp>
      <p:sp>
        <p:nvSpPr>
          <p:cNvPr id="24" name="Text 20"/>
          <p:cNvSpPr/>
          <p:nvPr/>
        </p:nvSpPr>
        <p:spPr>
          <a:xfrm>
            <a:off x="2209791" y="4296966"/>
            <a:ext cx="114369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良好</a:t>
            </a:r>
            <a:endParaRPr lang="en-US" sz="837" dirty="0"/>
          </a:p>
        </p:txBody>
      </p:sp>
      <p:sp>
        <p:nvSpPr>
          <p:cNvPr id="25" name="Text 21"/>
          <p:cNvSpPr/>
          <p:nvPr/>
        </p:nvSpPr>
        <p:spPr>
          <a:xfrm>
            <a:off x="3353488" y="4296966"/>
            <a:ext cx="1147074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普通</a:t>
            </a:r>
            <a:endParaRPr lang="en-US" sz="837" dirty="0"/>
          </a:p>
        </p:txBody>
      </p:sp>
      <p:sp>
        <p:nvSpPr>
          <p:cNvPr id="26" name="Shape 22"/>
          <p:cNvSpPr/>
          <p:nvPr/>
        </p:nvSpPr>
        <p:spPr>
          <a:xfrm>
            <a:off x="214313" y="4589859"/>
            <a:ext cx="4286250" cy="292894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214313" y="4589859"/>
            <a:ext cx="10709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Midjourney</a:t>
            </a:r>
            <a:endParaRPr lang="en-US" sz="837" dirty="0"/>
          </a:p>
        </p:txBody>
      </p:sp>
      <p:sp>
        <p:nvSpPr>
          <p:cNvPr id="28" name="Text 24"/>
          <p:cNvSpPr/>
          <p:nvPr/>
        </p:nvSpPr>
        <p:spPr>
          <a:xfrm>
            <a:off x="1285233" y="4589859"/>
            <a:ext cx="92455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普通</a:t>
            </a:r>
            <a:endParaRPr lang="en-US" sz="837" dirty="0"/>
          </a:p>
        </p:txBody>
      </p:sp>
      <p:sp>
        <p:nvSpPr>
          <p:cNvPr id="29" name="Text 25"/>
          <p:cNvSpPr/>
          <p:nvPr/>
        </p:nvSpPr>
        <p:spPr>
          <a:xfrm>
            <a:off x="2209791" y="4589859"/>
            <a:ext cx="114369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非対応</a:t>
            </a:r>
            <a:endParaRPr lang="en-US" sz="837" dirty="0"/>
          </a:p>
        </p:txBody>
      </p:sp>
      <p:sp>
        <p:nvSpPr>
          <p:cNvPr id="30" name="Text 26"/>
          <p:cNvSpPr/>
          <p:nvPr/>
        </p:nvSpPr>
        <p:spPr>
          <a:xfrm>
            <a:off x="3353488" y="4589859"/>
            <a:ext cx="1147074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普通</a:t>
            </a:r>
            <a:endParaRPr lang="en-US" sz="837" dirty="0"/>
          </a:p>
        </p:txBody>
      </p:sp>
      <p:sp>
        <p:nvSpPr>
          <p:cNvPr id="31" name="Text 27"/>
          <p:cNvSpPr/>
          <p:nvPr/>
        </p:nvSpPr>
        <p:spPr>
          <a:xfrm>
            <a:off x="214313" y="4882753"/>
            <a:ext cx="1070921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Diffusion</a:t>
            </a:r>
            <a:endParaRPr lang="en-US" sz="837" dirty="0"/>
          </a:p>
        </p:txBody>
      </p:sp>
      <p:sp>
        <p:nvSpPr>
          <p:cNvPr id="32" name="Text 28"/>
          <p:cNvSpPr/>
          <p:nvPr/>
        </p:nvSpPr>
        <p:spPr>
          <a:xfrm>
            <a:off x="1285233" y="4882753"/>
            <a:ext cx="92455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普通</a:t>
            </a:r>
            <a:endParaRPr lang="en-US" sz="837" dirty="0"/>
          </a:p>
        </p:txBody>
      </p:sp>
      <p:sp>
        <p:nvSpPr>
          <p:cNvPr id="33" name="Text 29"/>
          <p:cNvSpPr/>
          <p:nvPr/>
        </p:nvSpPr>
        <p:spPr>
          <a:xfrm>
            <a:off x="2209791" y="4882753"/>
            <a:ext cx="1143698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非対応</a:t>
            </a:r>
            <a:endParaRPr lang="en-US" sz="837" dirty="0"/>
          </a:p>
        </p:txBody>
      </p:sp>
      <p:sp>
        <p:nvSpPr>
          <p:cNvPr id="34" name="Text 30"/>
          <p:cNvSpPr/>
          <p:nvPr/>
        </p:nvSpPr>
        <p:spPr>
          <a:xfrm>
            <a:off x="3353488" y="4882753"/>
            <a:ext cx="1147074" cy="292894"/>
          </a:xfrm>
          <a:prstGeom prst="rect">
            <a:avLst/>
          </a:prstGeom>
          <a:noFill/>
          <a:ln/>
        </p:spPr>
        <p:txBody>
          <a:bodyPr wrap="square" lIns="85090" tIns="68072" rIns="85090" bIns="68072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普通</a:t>
            </a:r>
            <a:endParaRPr lang="en-US" sz="837" dirty="0"/>
          </a:p>
        </p:txBody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771525"/>
            <a:ext cx="3571875" cy="1625650"/>
          </a:xfrm>
          <a:prstGeom prst="rect">
            <a:avLst/>
          </a:prstGeom>
        </p:spPr>
      </p:pic>
      <p:sp>
        <p:nvSpPr>
          <p:cNvPr id="36" name="Shape 31"/>
          <p:cNvSpPr/>
          <p:nvPr/>
        </p:nvSpPr>
        <p:spPr>
          <a:xfrm>
            <a:off x="4643438" y="2540050"/>
            <a:ext cx="4286250" cy="1564481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37" name="Text 32"/>
          <p:cNvSpPr/>
          <p:nvPr/>
        </p:nvSpPr>
        <p:spPr>
          <a:xfrm>
            <a:off x="4750594" y="2647206"/>
            <a:ext cx="40719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日本語未対応ツールの活用法</a:t>
            </a:r>
            <a:endParaRPr lang="en-US" sz="942" dirty="0"/>
          </a:p>
        </p:txBody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4" y="2932956"/>
            <a:ext cx="85725" cy="114300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4907756" y="2911525"/>
            <a:ext cx="38498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ChatGPTやDeeplを使って日本語プロンプトを英語に翻訳してから利用する</a:t>
            </a:r>
            <a:endParaRPr lang="en-US" sz="837" dirty="0"/>
          </a:p>
        </p:txBody>
      </p:sp>
      <p:pic>
        <p:nvPicPr>
          <p:cNvPr id="4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594" y="3161556"/>
            <a:ext cx="85725" cy="114300"/>
          </a:xfrm>
          <a:prstGeom prst="rect">
            <a:avLst/>
          </a:prstGeom>
        </p:spPr>
      </p:pic>
      <p:sp>
        <p:nvSpPr>
          <p:cNvPr id="41" name="Text 34"/>
          <p:cNvSpPr/>
          <p:nvPr/>
        </p:nvSpPr>
        <p:spPr>
          <a:xfrm>
            <a:off x="4907756" y="3140125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「次の文章を画像生成AI用のプロンプトとして最適化してください」と指示すると効果的</a:t>
            </a:r>
            <a:endParaRPr lang="en-US" sz="837" dirty="0"/>
          </a:p>
        </p:txBody>
      </p:sp>
      <p:pic>
        <p:nvPicPr>
          <p:cNvPr id="4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94" y="3561606"/>
            <a:ext cx="85725" cy="114300"/>
          </a:xfrm>
          <a:prstGeom prst="rect">
            <a:avLst/>
          </a:prstGeom>
        </p:spPr>
      </p:pic>
      <p:sp>
        <p:nvSpPr>
          <p:cNvPr id="43" name="Text 35"/>
          <p:cNvSpPr/>
          <p:nvPr/>
        </p:nvSpPr>
        <p:spPr>
          <a:xfrm>
            <a:off x="4907756" y="3540175"/>
            <a:ext cx="35433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日本語フォントが必要な場合は、後処理で画像編集ソフトを使用する</a:t>
            </a:r>
            <a:endParaRPr lang="en-US" sz="837" dirty="0"/>
          </a:p>
        </p:txBody>
      </p:sp>
      <p:pic>
        <p:nvPicPr>
          <p:cNvPr id="4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594" y="3790206"/>
            <a:ext cx="85725" cy="114300"/>
          </a:xfrm>
          <a:prstGeom prst="rect">
            <a:avLst/>
          </a:prstGeom>
        </p:spPr>
      </p:pic>
      <p:sp>
        <p:nvSpPr>
          <p:cNvPr id="45" name="Text 36"/>
          <p:cNvSpPr/>
          <p:nvPr/>
        </p:nvSpPr>
        <p:spPr>
          <a:xfrm>
            <a:off x="4907756" y="3768775"/>
            <a:ext cx="342556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日本語を含む画像を参照画像として使用し、スタイルを継承させる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40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プロンプト作成のコツ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14313" y="771525"/>
            <a:ext cx="4286250" cy="24431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9" y="917972"/>
            <a:ext cx="117872" cy="1571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10778" y="878681"/>
            <a:ext cx="203842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効果的なプロンプトの書き方</a:t>
            </a:r>
            <a:endParaRPr lang="en-US" sz="1238" dirty="0"/>
          </a:p>
        </p:txBody>
      </p:sp>
      <p:sp>
        <p:nvSpPr>
          <p:cNvPr id="7" name="Shape 3"/>
          <p:cNvSpPr/>
          <p:nvPr/>
        </p:nvSpPr>
        <p:spPr>
          <a:xfrm>
            <a:off x="321469" y="122158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8" name="Text 4"/>
          <p:cNvSpPr/>
          <p:nvPr/>
        </p:nvSpPr>
        <p:spPr>
          <a:xfrm>
            <a:off x="321469" y="122158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64356" y="1228725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具体的なキーワードを使用する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64356" y="1400175"/>
            <a:ext cx="37696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「猫」より「オレンジ色の長毛種の猫、ふわふわの毛並み、大きな目」の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64356" y="1571625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ように詳細に </a:t>
            </a:r>
            <a:endParaRPr lang="en-US" sz="837" dirty="0"/>
          </a:p>
        </p:txBody>
      </p:sp>
      <p:sp>
        <p:nvSpPr>
          <p:cNvPr id="12" name="Shape 8"/>
          <p:cNvSpPr/>
          <p:nvPr/>
        </p:nvSpPr>
        <p:spPr>
          <a:xfrm>
            <a:off x="321469" y="182165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3" name="Text 9"/>
          <p:cNvSpPr/>
          <p:nvPr/>
        </p:nvSpPr>
        <p:spPr>
          <a:xfrm>
            <a:off x="321469" y="182165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64356" y="1828800"/>
            <a:ext cx="1714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複数のキーワードを組み合わせる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64356" y="2000250"/>
            <a:ext cx="3653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被写体、背景、照明、カメラアングル、スタイルなど様々な要素を指定 </a:t>
            </a:r>
            <a:endParaRPr lang="en-US" sz="837" dirty="0"/>
          </a:p>
        </p:txBody>
      </p:sp>
      <p:sp>
        <p:nvSpPr>
          <p:cNvPr id="16" name="Shape 12"/>
          <p:cNvSpPr/>
          <p:nvPr/>
        </p:nvSpPr>
        <p:spPr>
          <a:xfrm>
            <a:off x="321469" y="225028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7" name="Text 13"/>
          <p:cNvSpPr/>
          <p:nvPr/>
        </p:nvSpPr>
        <p:spPr>
          <a:xfrm>
            <a:off x="321469" y="225028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564356" y="2257425"/>
            <a:ext cx="13716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重要な要素を前に配置する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564356" y="2428875"/>
            <a:ext cx="29683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プロンプトの前半に重要な要素を置くと優先度が高くなる </a:t>
            </a:r>
            <a:endParaRPr lang="en-US" sz="837" dirty="0"/>
          </a:p>
        </p:txBody>
      </p:sp>
      <p:sp>
        <p:nvSpPr>
          <p:cNvPr id="20" name="Shape 16"/>
          <p:cNvSpPr/>
          <p:nvPr/>
        </p:nvSpPr>
        <p:spPr>
          <a:xfrm>
            <a:off x="321469" y="267890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1" name="Text 17"/>
          <p:cNvSpPr/>
          <p:nvPr/>
        </p:nvSpPr>
        <p:spPr>
          <a:xfrm>
            <a:off x="321469" y="267890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2" name="Text 18"/>
          <p:cNvSpPr/>
          <p:nvPr/>
        </p:nvSpPr>
        <p:spPr>
          <a:xfrm>
            <a:off x="564356" y="2686050"/>
            <a:ext cx="17042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ネガティブプロンプトを活用する</a:t>
            </a:r>
            <a:endParaRPr lang="en-US" sz="837" dirty="0"/>
          </a:p>
        </p:txBody>
      </p:sp>
      <p:sp>
        <p:nvSpPr>
          <p:cNvPr id="23" name="Text 19"/>
          <p:cNvSpPr/>
          <p:nvPr/>
        </p:nvSpPr>
        <p:spPr>
          <a:xfrm>
            <a:off x="564356" y="2857500"/>
            <a:ext cx="31969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「低品質、ぼやけた」など避けたい要素を指定して品質を向上 </a:t>
            </a:r>
            <a:endParaRPr lang="en-US" sz="837" dirty="0"/>
          </a:p>
        </p:txBody>
      </p:sp>
      <p:sp>
        <p:nvSpPr>
          <p:cNvPr id="24" name="Shape 20"/>
          <p:cNvSpPr/>
          <p:nvPr/>
        </p:nvSpPr>
        <p:spPr>
          <a:xfrm>
            <a:off x="214313" y="3357563"/>
            <a:ext cx="4286250" cy="1385888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25" name="Text 21"/>
          <p:cNvSpPr/>
          <p:nvPr/>
        </p:nvSpPr>
        <p:spPr>
          <a:xfrm>
            <a:off x="321469" y="3464719"/>
            <a:ext cx="407193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プロンプト例（改善前→改善後）</a:t>
            </a:r>
            <a:endParaRPr lang="en-US" sz="942" dirty="0"/>
          </a:p>
        </p:txBody>
      </p:sp>
      <p:sp>
        <p:nvSpPr>
          <p:cNvPr id="26" name="Shape 22"/>
          <p:cNvSpPr/>
          <p:nvPr/>
        </p:nvSpPr>
        <p:spPr>
          <a:xfrm>
            <a:off x="321469" y="3729038"/>
            <a:ext cx="4071938" cy="307181"/>
          </a:xfrm>
          <a:prstGeom prst="rect">
            <a:avLst/>
          </a:prstGeom>
          <a:solidFill>
            <a:srgbClr val="FFFFFF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321469" y="3729038"/>
            <a:ext cx="4071938" cy="307181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改善前: 海辺の夕日 </a:t>
            </a:r>
            <a:endParaRPr lang="en-US" sz="732" dirty="0"/>
          </a:p>
        </p:txBody>
      </p:sp>
      <p:sp>
        <p:nvSpPr>
          <p:cNvPr id="28" name="Shape 24"/>
          <p:cNvSpPr/>
          <p:nvPr/>
        </p:nvSpPr>
        <p:spPr>
          <a:xfrm>
            <a:off x="321469" y="4093369"/>
            <a:ext cx="4071938" cy="457200"/>
          </a:xfrm>
          <a:prstGeom prst="rect">
            <a:avLst/>
          </a:prstGeom>
          <a:solidFill>
            <a:srgbClr val="FFFFFF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29" name="Text 25"/>
          <p:cNvSpPr/>
          <p:nvPr/>
        </p:nvSpPr>
        <p:spPr>
          <a:xfrm>
            <a:off x="321469" y="4093369"/>
            <a:ext cx="4071938" cy="45720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改善後: 美しい海辺の夕日、オレンジ色の空、穏やかな波、シルエットの椰子の木、高解像度写真、暖かい色調、広角レンズ </a:t>
            </a:r>
            <a:endParaRPr lang="en-US" sz="732" dirty="0"/>
          </a:p>
        </p:txBody>
      </p:sp>
      <p:pic>
        <p:nvPicPr>
          <p:cNvPr id="3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771525"/>
            <a:ext cx="3571875" cy="1625650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4643438" y="2540050"/>
            <a:ext cx="4286250" cy="24431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4" y="2686496"/>
            <a:ext cx="196453" cy="157163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5018484" y="2647206"/>
            <a:ext cx="25146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日本語から英語への翻訳テクニック</a:t>
            </a:r>
            <a:endParaRPr lang="en-US" sz="1238" dirty="0"/>
          </a:p>
        </p:txBody>
      </p:sp>
      <p:sp>
        <p:nvSpPr>
          <p:cNvPr id="34" name="Shape 28"/>
          <p:cNvSpPr/>
          <p:nvPr/>
        </p:nvSpPr>
        <p:spPr>
          <a:xfrm>
            <a:off x="4750594" y="299010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35" name="Text 29"/>
          <p:cNvSpPr/>
          <p:nvPr/>
        </p:nvSpPr>
        <p:spPr>
          <a:xfrm>
            <a:off x="4750594" y="299010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4993481" y="2997250"/>
            <a:ext cx="1741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ChatGPTを翻訳ツールとして活用</a:t>
            </a:r>
            <a:endParaRPr lang="en-US" sz="837" dirty="0"/>
          </a:p>
        </p:txBody>
      </p:sp>
      <p:sp>
        <p:nvSpPr>
          <p:cNvPr id="37" name="Text 31"/>
          <p:cNvSpPr/>
          <p:nvPr/>
        </p:nvSpPr>
        <p:spPr>
          <a:xfrm>
            <a:off x="4993481" y="3168700"/>
            <a:ext cx="37556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「次の文章を画像生成AI用のプロンプトとして英語に翻訳してください」</a:t>
            </a:r>
            <a:endParaRPr lang="en-US" sz="837" dirty="0"/>
          </a:p>
        </p:txBody>
      </p:sp>
      <p:sp>
        <p:nvSpPr>
          <p:cNvPr id="38" name="Text 32"/>
          <p:cNvSpPr/>
          <p:nvPr/>
        </p:nvSpPr>
        <p:spPr>
          <a:xfrm>
            <a:off x="4993481" y="3340150"/>
            <a:ext cx="342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と指示 </a:t>
            </a:r>
            <a:endParaRPr lang="en-US" sz="837" dirty="0"/>
          </a:p>
        </p:txBody>
      </p:sp>
      <p:sp>
        <p:nvSpPr>
          <p:cNvPr id="39" name="Shape 33"/>
          <p:cNvSpPr/>
          <p:nvPr/>
        </p:nvSpPr>
        <p:spPr>
          <a:xfrm>
            <a:off x="4750594" y="359018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40" name="Text 34"/>
          <p:cNvSpPr/>
          <p:nvPr/>
        </p:nvSpPr>
        <p:spPr>
          <a:xfrm>
            <a:off x="4750594" y="359018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41" name="Text 35"/>
          <p:cNvSpPr/>
          <p:nvPr/>
        </p:nvSpPr>
        <p:spPr>
          <a:xfrm>
            <a:off x="4993481" y="3597325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専門用語や芸術的表現を含める</a:t>
            </a:r>
            <a:endParaRPr lang="en-US" sz="837" dirty="0"/>
          </a:p>
        </p:txBody>
      </p:sp>
      <p:sp>
        <p:nvSpPr>
          <p:cNvPr id="42" name="Text 36"/>
          <p:cNvSpPr/>
          <p:nvPr/>
        </p:nvSpPr>
        <p:spPr>
          <a:xfrm>
            <a:off x="4993481" y="3768775"/>
            <a:ext cx="36437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「水彩画風」→「watercolor style」、「遠近法」→「perspective」など </a:t>
            </a:r>
            <a:endParaRPr lang="en-US" sz="837" dirty="0"/>
          </a:p>
        </p:txBody>
      </p:sp>
      <p:sp>
        <p:nvSpPr>
          <p:cNvPr id="43" name="Shape 37"/>
          <p:cNvSpPr/>
          <p:nvPr/>
        </p:nvSpPr>
        <p:spPr>
          <a:xfrm>
            <a:off x="4750594" y="4018806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44" name="Text 38"/>
          <p:cNvSpPr/>
          <p:nvPr/>
        </p:nvSpPr>
        <p:spPr>
          <a:xfrm>
            <a:off x="4750594" y="4018806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45" name="Text 39"/>
          <p:cNvSpPr/>
          <p:nvPr/>
        </p:nvSpPr>
        <p:spPr>
          <a:xfrm>
            <a:off x="4993481" y="4025950"/>
            <a:ext cx="1600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日本的な概念は詳細に説明する</a:t>
            </a:r>
            <a:endParaRPr lang="en-US" sz="837" dirty="0"/>
          </a:p>
        </p:txBody>
      </p:sp>
      <p:sp>
        <p:nvSpPr>
          <p:cNvPr id="46" name="Text 40"/>
          <p:cNvSpPr/>
          <p:nvPr/>
        </p:nvSpPr>
        <p:spPr>
          <a:xfrm>
            <a:off x="4993481" y="4197400"/>
            <a:ext cx="30605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「和風」→「traditional Japanese style」のように具体的に </a:t>
            </a:r>
            <a:endParaRPr lang="en-US" sz="837" dirty="0"/>
          </a:p>
        </p:txBody>
      </p:sp>
      <p:sp>
        <p:nvSpPr>
          <p:cNvPr id="47" name="Shape 41"/>
          <p:cNvSpPr/>
          <p:nvPr/>
        </p:nvSpPr>
        <p:spPr>
          <a:xfrm>
            <a:off x="4750594" y="4447431"/>
            <a:ext cx="171450" cy="171450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48" name="Text 42"/>
          <p:cNvSpPr/>
          <p:nvPr/>
        </p:nvSpPr>
        <p:spPr>
          <a:xfrm>
            <a:off x="4750594" y="444743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49" name="Text 43"/>
          <p:cNvSpPr/>
          <p:nvPr/>
        </p:nvSpPr>
        <p:spPr>
          <a:xfrm>
            <a:off x="4993481" y="4454575"/>
            <a:ext cx="18425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DeepLなど複数の翻訳ツールを比較</a:t>
            </a:r>
            <a:endParaRPr lang="en-US" sz="837" dirty="0"/>
          </a:p>
        </p:txBody>
      </p:sp>
      <p:sp>
        <p:nvSpPr>
          <p:cNvPr id="50" name="Text 44"/>
          <p:cNvSpPr/>
          <p:nvPr/>
        </p:nvSpPr>
        <p:spPr>
          <a:xfrm>
            <a:off x="4993481" y="4626025"/>
            <a:ext cx="21682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翻訳結果を比較して最適な表現を選択する 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21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450056"/>
          </a:xfrm>
          <a:prstGeom prst="rect">
            <a:avLst/>
          </a:prstGeom>
          <a:noFill/>
          <a:ln/>
        </p:spPr>
        <p:txBody>
          <a:bodyPr wrap="none" lIns="0" tIns="0" rIns="0" bIns="42545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画像生成AIの今後の展望</a:t>
            </a:r>
            <a:endParaRPr lang="en-US" sz="2025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3" y="810816"/>
            <a:ext cx="157163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913" y="771525"/>
            <a:ext cx="12573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技術進化の方向性</a:t>
            </a:r>
            <a:endParaRPr lang="en-US" sz="1238" dirty="0"/>
          </a:p>
        </p:txBody>
      </p:sp>
      <p:sp>
        <p:nvSpPr>
          <p:cNvPr id="6" name="Shape 2"/>
          <p:cNvSpPr/>
          <p:nvPr/>
        </p:nvSpPr>
        <p:spPr>
          <a:xfrm>
            <a:off x="214313" y="1078706"/>
            <a:ext cx="4286250" cy="1185863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9" y="1207294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7206" y="1193006"/>
            <a:ext cx="843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高精細化・高速化</a:t>
            </a:r>
            <a:endParaRPr lang="en-US" sz="837" dirty="0"/>
          </a:p>
        </p:txBody>
      </p:sp>
      <p:sp>
        <p:nvSpPr>
          <p:cNvPr id="9" name="Text 4"/>
          <p:cNvSpPr/>
          <p:nvPr/>
        </p:nvSpPr>
        <p:spPr>
          <a:xfrm>
            <a:off x="1350532" y="1193006"/>
            <a:ext cx="21671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：より高解像度の画像をより短時間で生成</a:t>
            </a:r>
            <a:endParaRPr lang="en-US" sz="837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9" y="1450181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7206" y="1435894"/>
            <a:ext cx="914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動画生成への発展</a:t>
            </a:r>
            <a:endParaRPr lang="en-US" sz="837" dirty="0"/>
          </a:p>
        </p:txBody>
      </p:sp>
      <p:sp>
        <p:nvSpPr>
          <p:cNvPr id="12" name="Text 6"/>
          <p:cNvSpPr/>
          <p:nvPr/>
        </p:nvSpPr>
        <p:spPr>
          <a:xfrm>
            <a:off x="1421606" y="1435894"/>
            <a:ext cx="21660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：静止画から短編動画、長編動画へと進化</a:t>
            </a:r>
            <a:endParaRPr lang="en-US" sz="837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1693069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07206" y="1678781"/>
            <a:ext cx="1028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マルチモーダル統合</a:t>
            </a:r>
            <a:endParaRPr lang="en-US" sz="837" dirty="0"/>
          </a:p>
        </p:txBody>
      </p:sp>
      <p:sp>
        <p:nvSpPr>
          <p:cNvPr id="15" name="Text 8"/>
          <p:cNvSpPr/>
          <p:nvPr/>
        </p:nvSpPr>
        <p:spPr>
          <a:xfrm>
            <a:off x="1535906" y="1678781"/>
            <a:ext cx="2280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：テキスト、画像、音声、動画の統合的生成</a:t>
            </a:r>
            <a:endParaRPr lang="en-US" sz="837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69" y="1935956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7206" y="1921669"/>
            <a:ext cx="6426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3D・VR対応</a:t>
            </a:r>
            <a:endParaRPr lang="en-US" sz="837" dirty="0"/>
          </a:p>
        </p:txBody>
      </p:sp>
      <p:sp>
        <p:nvSpPr>
          <p:cNvPr id="18" name="Text 10"/>
          <p:cNvSpPr/>
          <p:nvPr/>
        </p:nvSpPr>
        <p:spPr>
          <a:xfrm>
            <a:off x="1149809" y="1921669"/>
            <a:ext cx="19684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：立体的なモデルやVR空間の自動生成</a:t>
            </a:r>
            <a:endParaRPr lang="en-US" sz="837" dirty="0"/>
          </a:p>
        </p:txBody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2446734"/>
            <a:ext cx="157163" cy="15716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442913" y="2407444"/>
            <a:ext cx="1257328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238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課題と倫理的配慮</a:t>
            </a:r>
            <a:endParaRPr lang="en-US" sz="1238" dirty="0"/>
          </a:p>
        </p:txBody>
      </p:sp>
      <p:sp>
        <p:nvSpPr>
          <p:cNvPr id="21" name="Shape 12"/>
          <p:cNvSpPr/>
          <p:nvPr/>
        </p:nvSpPr>
        <p:spPr>
          <a:xfrm>
            <a:off x="214313" y="2714625"/>
            <a:ext cx="4286250" cy="1185863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9" y="2843213"/>
            <a:ext cx="114300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507206" y="2828925"/>
            <a:ext cx="571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著作権問題</a:t>
            </a:r>
            <a:endParaRPr lang="en-US" sz="837" dirty="0"/>
          </a:p>
        </p:txBody>
      </p:sp>
      <p:sp>
        <p:nvSpPr>
          <p:cNvPr id="24" name="Text 14"/>
          <p:cNvSpPr/>
          <p:nvPr/>
        </p:nvSpPr>
        <p:spPr>
          <a:xfrm>
            <a:off x="1078706" y="2828925"/>
            <a:ext cx="21717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：学習データと生成物の権利関係の明確化</a:t>
            </a:r>
            <a:endParaRPr lang="en-US" sz="837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9" y="3086100"/>
            <a:ext cx="114300" cy="11430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07206" y="3071813"/>
            <a:ext cx="11258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ディープフェイク対策</a:t>
            </a:r>
            <a:endParaRPr lang="en-US" sz="837" dirty="0"/>
          </a:p>
        </p:txBody>
      </p:sp>
      <p:sp>
        <p:nvSpPr>
          <p:cNvPr id="27" name="Text 16"/>
          <p:cNvSpPr/>
          <p:nvPr/>
        </p:nvSpPr>
        <p:spPr>
          <a:xfrm>
            <a:off x="1633072" y="3071813"/>
            <a:ext cx="14859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：悪用防止と検出技術の発展</a:t>
            </a:r>
            <a:endParaRPr lang="en-US" sz="837" dirty="0"/>
          </a:p>
        </p:txBody>
      </p:sp>
      <p:pic>
        <p:nvPicPr>
          <p:cNvPr id="2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469" y="3328988"/>
            <a:ext cx="114300" cy="11430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507206" y="3314700"/>
            <a:ext cx="11373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クリエイターとの共存</a:t>
            </a:r>
            <a:endParaRPr lang="en-US" sz="837" dirty="0"/>
          </a:p>
        </p:txBody>
      </p:sp>
      <p:sp>
        <p:nvSpPr>
          <p:cNvPr id="30" name="Text 18"/>
          <p:cNvSpPr/>
          <p:nvPr/>
        </p:nvSpPr>
        <p:spPr>
          <a:xfrm>
            <a:off x="1644514" y="3314700"/>
            <a:ext cx="19405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：人間の創造性とAIの補完関係の構築</a:t>
            </a:r>
            <a:endParaRPr lang="en-US" sz="837" dirty="0"/>
          </a:p>
        </p:txBody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1469" y="3571875"/>
            <a:ext cx="114300" cy="114300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507206" y="3557588"/>
            <a:ext cx="685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透明性の確保</a:t>
            </a:r>
            <a:endParaRPr lang="en-US" sz="837" dirty="0"/>
          </a:p>
        </p:txBody>
      </p:sp>
      <p:sp>
        <p:nvSpPr>
          <p:cNvPr id="33" name="Text 20"/>
          <p:cNvSpPr/>
          <p:nvPr/>
        </p:nvSpPr>
        <p:spPr>
          <a:xfrm>
            <a:off x="1193006" y="3557588"/>
            <a:ext cx="1931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：AI生成物の明示とトレーサビリティ</a:t>
            </a:r>
            <a:endParaRPr lang="en-US" sz="837" dirty="0"/>
          </a:p>
        </p:txBody>
      </p:sp>
      <p:pic>
        <p:nvPicPr>
          <p:cNvPr id="34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3438" y="771525"/>
            <a:ext cx="4286250" cy="2143125"/>
          </a:xfrm>
          <a:prstGeom prst="rect">
            <a:avLst/>
          </a:prstGeom>
        </p:spPr>
      </p:pic>
      <p:pic>
        <p:nvPicPr>
          <p:cNvPr id="3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625" y="3057525"/>
            <a:ext cx="3571875" cy="20103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FED02D8A66CA7C4483A1EED6BD80C3F1" ma:contentTypeVersion="11" ma:contentTypeDescription="新しいドキュメントを作成します。" ma:contentTypeScope="" ma:versionID="2f876ddf6048c00d202ab1fa88612065">
  <xsd:schema xmlns:xsd="http://www.w3.org/2001/XMLSchema" xmlns:xs="http://www.w3.org/2001/XMLSchema" xmlns:p="http://schemas.microsoft.com/office/2006/metadata/properties" xmlns:ns2="181e2be2-e562-489d-8e6c-8074ecab4d8d" xmlns:ns3="cbe7e8f2-8006-4e3c-ad19-baa1acbf86c1" targetNamespace="http://schemas.microsoft.com/office/2006/metadata/properties" ma:root="true" ma:fieldsID="8602d9fcd9835669d7de63fbb36d1d57" ns2:_="" ns3:_="">
    <xsd:import namespace="181e2be2-e562-489d-8e6c-8074ecab4d8d"/>
    <xsd:import namespace="cbe7e8f2-8006-4e3c-ad19-baa1acbf8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e2be2-e562-489d-8e6c-8074ecab4d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98f3dc4d-7255-4284-a996-95b4ba6bec6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7e8f2-8006-4e3c-ad19-baa1acbf86c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f8369e2-8048-443a-b429-dec3744ef044}" ma:internalName="TaxCatchAll" ma:showField="CatchAllData" ma:web="cbe7e8f2-8006-4e3c-ad19-baa1acbf86c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e7e8f2-8006-4e3c-ad19-baa1acbf86c1" xsi:nil="true"/>
    <lcf76f155ced4ddcb4097134ff3c332f xmlns="181e2be2-e562-489d-8e6c-8074ecab4d8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FE33E0D-3B17-4726-A6B8-2745017A04E3}"/>
</file>

<file path=customXml/itemProps2.xml><?xml version="1.0" encoding="utf-8"?>
<ds:datastoreItem xmlns:ds="http://schemas.openxmlformats.org/officeDocument/2006/customXml" ds:itemID="{2DE7887F-5AD4-4F6F-96CC-485F603FF426}"/>
</file>

<file path=customXml/itemProps3.xml><?xml version="1.0" encoding="utf-8"?>
<ds:datastoreItem xmlns:ds="http://schemas.openxmlformats.org/officeDocument/2006/customXml" ds:itemID="{E71A9573-EBB3-4CF0-B8E9-502F9782246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2025-07-31T09:31:15Z</dcterms:created>
  <dcterms:modified xsi:type="dcterms:W3CDTF">2025-07-31T09:31:15Z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0x010100FED02D8A66CA7C4483A1EED6BD80C3F1</vt:lpwstr>
  </property>
</Properties>
</file>